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10"/>
  </p:notesMasterIdLst>
  <p:handoutMasterIdLst>
    <p:handoutMasterId r:id="rId11"/>
  </p:handoutMasterIdLst>
  <p:sldIdLst>
    <p:sldId id="256" r:id="rId3"/>
    <p:sldId id="342" r:id="rId4"/>
    <p:sldId id="335" r:id="rId5"/>
    <p:sldId id="336" r:id="rId6"/>
    <p:sldId id="340" r:id="rId7"/>
    <p:sldId id="318" r:id="rId8"/>
    <p:sldId id="373" r:id="rId9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L0093 OfficeL0093" initials="EO" lastIdx="1" clrIdx="0">
    <p:extLst>
      <p:ext uri="{19B8F6BF-5375-455C-9EA6-DF929625EA0E}">
        <p15:presenceInfo xmlns:p15="http://schemas.microsoft.com/office/powerpoint/2012/main" userId="EDUL0093 OfficeL0093" providerId="None"/>
      </p:ext>
    </p:extLst>
  </p:cmAuthor>
  <p:cmAuthor id="2" name="Romana Heinz" initials="RH" lastIdx="1" clrIdx="1">
    <p:extLst>
      <p:ext uri="{19B8F6BF-5375-455C-9EA6-DF929625EA0E}">
        <p15:presenceInfo xmlns:p15="http://schemas.microsoft.com/office/powerpoint/2012/main" userId="c7680188db8bc5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FF"/>
    <a:srgbClr val="FF99FF"/>
    <a:srgbClr val="FFCCFF"/>
    <a:srgbClr val="FFFF00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5" autoAdjust="0"/>
    <p:restoredTop sz="95322" autoAdjust="0"/>
  </p:normalViewPr>
  <p:slideViewPr>
    <p:cSldViewPr>
      <p:cViewPr varScale="1">
        <p:scale>
          <a:sx n="115" d="100"/>
          <a:sy n="115" d="100"/>
        </p:scale>
        <p:origin x="15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288" y="-90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t" anchorCtr="0" compatLnSpc="1">
            <a:prstTxWarp prst="textNoShape">
              <a:avLst/>
            </a:prstTxWarp>
          </a:bodyPr>
          <a:lstStyle>
            <a:lvl1pPr defTabSz="9206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t" anchorCtr="0" compatLnSpc="1">
            <a:prstTxWarp prst="textNoShape">
              <a:avLst/>
            </a:prstTxWarp>
          </a:bodyPr>
          <a:lstStyle>
            <a:lvl1pPr algn="r" defTabSz="9206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b" anchorCtr="0" compatLnSpc="1">
            <a:prstTxWarp prst="textNoShape">
              <a:avLst/>
            </a:prstTxWarp>
          </a:bodyPr>
          <a:lstStyle>
            <a:lvl1pPr defTabSz="920600">
              <a:defRPr sz="13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3081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b" anchorCtr="0" compatLnSpc="1">
            <a:prstTxWarp prst="textNoShape">
              <a:avLst/>
            </a:prstTxWarp>
          </a:bodyPr>
          <a:lstStyle>
            <a:lvl1pPr algn="r" defTabSz="920600">
              <a:defRPr sz="1300">
                <a:latin typeface="Times New Roman" pitchFamily="18" charset="0"/>
              </a:defRPr>
            </a:lvl1pPr>
          </a:lstStyle>
          <a:p>
            <a:fld id="{60362B44-6ABD-4786-9F50-7838C2DDED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t" anchorCtr="0" compatLnSpc="1">
            <a:prstTxWarp prst="textNoShape">
              <a:avLst/>
            </a:prstTxWarp>
          </a:bodyPr>
          <a:lstStyle>
            <a:lvl1pPr defTabSz="920600">
              <a:defRPr sz="13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1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t" anchorCtr="0" compatLnSpc="1">
            <a:prstTxWarp prst="textNoShape">
              <a:avLst/>
            </a:prstTxWarp>
          </a:bodyPr>
          <a:lstStyle>
            <a:lvl1pPr algn="r" defTabSz="920600">
              <a:defRPr sz="13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5406"/>
            <a:ext cx="4985772" cy="4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b" anchorCtr="0" compatLnSpc="1">
            <a:prstTxWarp prst="textNoShape">
              <a:avLst/>
            </a:prstTxWarp>
          </a:bodyPr>
          <a:lstStyle>
            <a:lvl1pPr defTabSz="920600">
              <a:defRPr sz="13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2353"/>
            <a:ext cx="2945862" cy="49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6" tIns="46043" rIns="92086" bIns="46043" numCol="1" anchor="b" anchorCtr="0" compatLnSpc="1">
            <a:prstTxWarp prst="textNoShape">
              <a:avLst/>
            </a:prstTxWarp>
          </a:bodyPr>
          <a:lstStyle>
            <a:lvl1pPr algn="r" defTabSz="920600">
              <a:defRPr sz="1300"/>
            </a:lvl1pPr>
          </a:lstStyle>
          <a:p>
            <a:fld id="{45727475-9A91-41B7-AEBF-3C3D532F175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A0E48-FB7F-42AB-8B07-4AE241CD4BD0}" type="slidenum">
              <a:rPr lang="de-DE"/>
              <a:pPr/>
              <a:t>1</a:t>
            </a:fld>
            <a:endParaRPr lang="de-DE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284A9-DA15-4AC9-AE8F-965868948F49}" type="slidenum">
              <a:rPr lang="de-DE"/>
              <a:pPr/>
              <a:t>2</a:t>
            </a:fld>
            <a:endParaRPr 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284A9-DA15-4AC9-AE8F-965868948F49}" type="slidenum">
              <a:rPr lang="de-DE"/>
              <a:pPr/>
              <a:t>3</a:t>
            </a:fld>
            <a:endParaRPr 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284A9-DA15-4AC9-AE8F-965868948F49}" type="slidenum">
              <a:rPr lang="de-DE"/>
              <a:pPr/>
              <a:t>4</a:t>
            </a:fld>
            <a:endParaRPr 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284A9-DA15-4AC9-AE8F-965868948F49}" type="slidenum">
              <a:rPr lang="de-DE"/>
              <a:pPr/>
              <a:t>5</a:t>
            </a:fld>
            <a:endParaRPr 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284A9-DA15-4AC9-AE8F-965868948F49}" type="slidenum">
              <a:rPr lang="de-DE"/>
              <a:pPr/>
              <a:t>6</a:t>
            </a:fld>
            <a:endParaRPr lang="de-DE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500034" y="1828800"/>
            <a:ext cx="8186766" cy="1295400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886200"/>
            <a:ext cx="7958166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z="1400" i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de-DE" dirty="0"/>
              <a:t>Andrea Schlauch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4BC07834-D432-40EF-A421-A51B7770769E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42852"/>
            <a:ext cx="1200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1973E3-D4D1-4F9F-ADB5-2E353607590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6550" y="260350"/>
            <a:ext cx="2076450" cy="5911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76950" cy="591185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094E29-7E88-4D44-AB13-AF2D94C2089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781800" cy="10080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76700" cy="45434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628775"/>
            <a:ext cx="4076700" cy="45434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93A7B8-DA8F-4293-AA7E-1FA232239EE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613" y="260350"/>
            <a:ext cx="6781800" cy="10080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28775"/>
            <a:ext cx="8305800" cy="45434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1FD927-9047-4EC5-ABB7-25141296518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60350"/>
            <a:ext cx="8305800" cy="59118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BD5B1F9-C7D1-4AE9-8386-FDB5B60AC99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AAC5551-A246-4227-8FAD-4F188E7B681A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098D4-C7C8-4FF5-B530-0479C9803A2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FDC8C-92D5-46AA-9B1B-799B498A0BD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73D95-2147-4D35-959C-CD65DB1005F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5EEF2-CF3B-4A1A-A4DC-6E6F1F53CCF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120261-0CCB-4E63-9CBD-8DAD07639DE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49796-82B0-4B2C-8B08-3CB7223601C3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8BBD2-E7DA-414E-9092-0C33CD456DA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7A15-2657-467E-BAE1-BE9A58A142C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AA1DE-2960-4CB0-9EDB-4352FD9BE18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247D-F688-4ED6-8E4E-180B81364DE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71BF1-925E-4D2B-9FCD-498C9950CF0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3A5F0-ABAC-42B8-8920-46CA25D2B02F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767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628775"/>
            <a:ext cx="40767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81FE55-82D9-4E75-9CAD-374E3D25178B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937979-A755-4A14-82DB-C0EC557D0E4C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D830719-846B-407D-9D7E-F468A6E5CC9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661726-7DC3-4E0A-A868-61E6056B0BB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290F3-2F89-4ADE-A37B-F4C82F2ECD1D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68313" y="5876925"/>
            <a:ext cx="3543300" cy="7921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Staatliche Schulberatung, Röt/Roe, Oktober 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E35AB2-C92A-4081-9DC5-78B8C9B0DD3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0544" y="260350"/>
            <a:ext cx="5967406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3058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81CA139-F05F-4B5C-BE3F-001B18F72C61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86710" y="142852"/>
            <a:ext cx="12001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73" r:id="rId12"/>
    <p:sldLayoutId id="2147483674" r:id="rId13"/>
    <p:sldLayoutId id="2147483675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r>
              <a:rPr lang="de-DE"/>
              <a:t>Dr. Helga Ulbricht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6D4A1CC3-0769-43E6-84CA-A6448314FE79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1714488"/>
            <a:ext cx="8180416" cy="1727201"/>
          </a:xfrm>
        </p:spPr>
        <p:txBody>
          <a:bodyPr anchor="t"/>
          <a:lstStyle/>
          <a:p>
            <a:pPr algn="ctr"/>
            <a:r>
              <a:rPr lang="de-DE" sz="3600" dirty="0"/>
              <a:t>Offene Ganztagsschule</a:t>
            </a:r>
            <a:br>
              <a:rPr lang="de-DE" sz="3600" dirty="0"/>
            </a:br>
            <a:r>
              <a:rPr lang="de-DE" sz="3600" dirty="0"/>
              <a:t>Informationen für das </a:t>
            </a:r>
            <a:br>
              <a:rPr lang="de-DE" sz="3600" dirty="0"/>
            </a:br>
            <a:r>
              <a:rPr lang="de-DE" sz="3600" dirty="0"/>
              <a:t>Schuljahr 2025/2026</a:t>
            </a:r>
            <a:br>
              <a:rPr lang="de-DE" sz="3600" dirty="0"/>
            </a:br>
            <a:endParaRPr lang="de-DE" sz="20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500034" y="3500438"/>
            <a:ext cx="7958166" cy="2428892"/>
          </a:xfrm>
        </p:spPr>
        <p:txBody>
          <a:bodyPr/>
          <a:lstStyle/>
          <a:p>
            <a:r>
              <a:rPr lang="de-DE" sz="3600" dirty="0"/>
              <a:t>„Wie erfolgt die Platzvergabe?“</a:t>
            </a:r>
          </a:p>
          <a:p>
            <a:pPr algn="l">
              <a:buFont typeface="Arial" pitchFamily="34" charset="0"/>
              <a:buChar char="•"/>
            </a:pPr>
            <a:endParaRPr lang="de-DE" sz="800" dirty="0"/>
          </a:p>
          <a:p>
            <a:pPr lvl="1">
              <a:buFont typeface="Arial" pitchFamily="34" charset="0"/>
              <a:buChar char="•"/>
            </a:pPr>
            <a:r>
              <a:rPr lang="de-DE" sz="2200" dirty="0"/>
              <a:t> Sachstand (Anmeldungen - Plätze)</a:t>
            </a:r>
          </a:p>
          <a:p>
            <a:pPr lvl="1">
              <a:buFont typeface="Arial" pitchFamily="34" charset="0"/>
              <a:buChar char="•"/>
            </a:pPr>
            <a:r>
              <a:rPr lang="de-DE" sz="2200" dirty="0"/>
              <a:t> Kriterien zur Platzvergabe</a:t>
            </a:r>
          </a:p>
          <a:p>
            <a:pPr lvl="1">
              <a:buFont typeface="Arial" pitchFamily="34" charset="0"/>
              <a:buChar char="•"/>
            </a:pPr>
            <a:r>
              <a:rPr lang="de-DE" sz="2200" dirty="0"/>
              <a:t> Wie geht es weiter? </a:t>
            </a:r>
            <a:br>
              <a:rPr lang="de-DE" sz="2200" dirty="0"/>
            </a:br>
            <a:endParaRPr lang="de-DE" sz="2200" dirty="0"/>
          </a:p>
        </p:txBody>
      </p:sp>
      <p:sp>
        <p:nvSpPr>
          <p:cNvPr id="5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28596" y="5857892"/>
            <a:ext cx="3543300" cy="792163"/>
          </a:xfrm>
          <a:prstGeom prst="rect">
            <a:avLst/>
          </a:prstGeom>
        </p:spPr>
        <p:txBody>
          <a:bodyPr/>
          <a:lstStyle/>
          <a:p>
            <a:r>
              <a:rPr lang="de-DE" sz="16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17969" t="6250" r="18359" b="8333"/>
          <a:stretch>
            <a:fillRect/>
          </a:stretch>
        </p:blipFill>
        <p:spPr bwMode="auto">
          <a:xfrm>
            <a:off x="1506783" y="1530598"/>
            <a:ext cx="615354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49001-242C-4335-B6DB-005928333073}" type="slidenum">
              <a:rPr lang="de-DE"/>
              <a:pPr/>
              <a:t>2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F1FF1CA-4189-4187-95E0-E1AF6B4090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23192"/>
            <a:ext cx="1364068" cy="12104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49001-242C-4335-B6DB-005928333073}" type="slidenum">
              <a:rPr lang="de-DE"/>
              <a:pPr/>
              <a:t>3</a:t>
            </a:fld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44" y="260350"/>
            <a:ext cx="6324596" cy="1008063"/>
          </a:xfrm>
        </p:spPr>
        <p:txBody>
          <a:bodyPr anchor="t" anchorCtr="0"/>
          <a:lstStyle/>
          <a:p>
            <a:r>
              <a:rPr lang="de-DE" sz="3200" dirty="0"/>
              <a:t>Informationen Anmeldung/Plätze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de-DE" sz="2400" dirty="0"/>
          </a:p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Prinzip: Wie viele Plätze werden frei?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Wie viele Kinder können neu aufgenommen werden?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Wie ist es mit den Bestandskindern?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Informationen zur Situation für die „Wartenden“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49001-242C-4335-B6DB-005928333073}" type="slidenum">
              <a:rPr lang="de-DE"/>
              <a:pPr/>
              <a:t>4</a:t>
            </a:fld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44" y="260350"/>
            <a:ext cx="6324596" cy="1008063"/>
          </a:xfrm>
        </p:spPr>
        <p:txBody>
          <a:bodyPr anchor="t" anchorCtr="0"/>
          <a:lstStyle/>
          <a:p>
            <a:r>
              <a:rPr lang="de-DE" sz="3600" dirty="0"/>
              <a:t>Kriterien zur Platzvergabe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de-DE" sz="800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Priorität absteigend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    gültig für vollständig eingereichte Unterlagen: 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(Ein Geschwisterkind besucht die OGTS.)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Alleinerziehende Berufstätige mit zwei oder mehreren Kindern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Alleinerziehende Berufstätige mit einem Kind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Kinder aus Familien, in welchen beide Eltern berufstätig sind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________________________________________________________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(Kinder aus Familien, in welchen ein Elternteil berufstätig ist)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51348EA-164B-4713-A73B-30D9378821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169725"/>
            <a:ext cx="1329415" cy="11797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49001-242C-4335-B6DB-005928333073}" type="slidenum">
              <a:rPr lang="de-DE"/>
              <a:pPr/>
              <a:t>5</a:t>
            </a:fld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44" y="260350"/>
            <a:ext cx="6324596" cy="1008063"/>
          </a:xfrm>
        </p:spPr>
        <p:txBody>
          <a:bodyPr anchor="t" anchorCtr="0"/>
          <a:lstStyle/>
          <a:p>
            <a:r>
              <a:rPr lang="de-DE" dirty="0"/>
              <a:t>Ausnahmen – pädagogischer Handlungsspielraum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de-DE" sz="800" dirty="0"/>
          </a:p>
          <a:p>
            <a:pPr>
              <a:lnSpc>
                <a:spcPct val="90000"/>
              </a:lnSpc>
            </a:pPr>
            <a:endParaRPr lang="de-DE" sz="800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Nach Absprache mit Schulleitung und Leitung der OGTS können Kinder unabhängig von den geltenden Aufnahmekriterien aufgenommen werden ….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… mit Migrationshintergrund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… im Sinne des inklusiven Gedankens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… im Hinblick auf den Spracherwerb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sz="2800" dirty="0">
                <a:solidFill>
                  <a:srgbClr val="00B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Wir bemühen uns um einen ausgewogenen Anteil von Kindern aus allen Familiensituationen!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sz="2800" dirty="0">
              <a:solidFill>
                <a:srgbClr val="00B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dirty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D49001-242C-4335-B6DB-005928333073}" type="slidenum">
              <a:rPr lang="de-DE"/>
              <a:pPr/>
              <a:t>6</a:t>
            </a:fld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44" y="260350"/>
            <a:ext cx="6324596" cy="1008063"/>
          </a:xfrm>
        </p:spPr>
        <p:txBody>
          <a:bodyPr anchor="t" anchorCtr="0"/>
          <a:lstStyle/>
          <a:p>
            <a:r>
              <a:rPr lang="de-DE" sz="3600" dirty="0"/>
              <a:t>Wie geht es weiter? 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/>
              <a:t>Brief mit </a:t>
            </a:r>
            <a:r>
              <a:rPr lang="de-DE" u="sng" dirty="0"/>
              <a:t>Platzzusage</a:t>
            </a:r>
            <a:r>
              <a:rPr lang="de-DE" dirty="0"/>
              <a:t> oder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/>
              <a:t>Information zu einem </a:t>
            </a:r>
            <a:r>
              <a:rPr lang="de-DE" u="sng" dirty="0"/>
              <a:t>Wartelistenplatz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u="sng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/>
              <a:t>wird per Post </a:t>
            </a:r>
            <a:r>
              <a:rPr lang="de-DE" dirty="0">
                <a:solidFill>
                  <a:srgbClr val="FF0000"/>
                </a:solidFill>
              </a:rPr>
              <a:t>verschickt – frühestens Ende Juni</a:t>
            </a:r>
            <a:r>
              <a:rPr lang="de-DE" dirty="0"/>
              <a:t> 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/>
              <a:t>Bei Veränderungen rutschen Familien von der Warteliste nach – Frau Hermann nimmt dann telefonischen Kontakt auf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r>
              <a:rPr lang="de-DE" dirty="0">
                <a:solidFill>
                  <a:srgbClr val="00B050"/>
                </a:solidFill>
              </a:rPr>
              <a:t>Telefonsprechstunde für dringende Fragen ab 23.06.2024 immer montags im Juni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dirty="0"/>
              <a:t>      Frau Barth (10:45 Uhr – 11:15 Uhr), 08331/86073</a:t>
            </a:r>
          </a:p>
          <a:p>
            <a:pPr marL="0" indent="0"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</a:pPr>
            <a:r>
              <a:rPr lang="de-DE" dirty="0"/>
              <a:t>      Frau Hermann (10:45 bis 11:15 Uhr), 08331/9666817</a:t>
            </a:r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pPr>
              <a:lnSpc>
                <a:spcPct val="90000"/>
              </a:lnSpc>
              <a:buClr>
                <a:schemeClr val="bg2">
                  <a:lumMod val="50000"/>
                  <a:lumOff val="50000"/>
                </a:schemeClr>
              </a:buClr>
              <a:buFont typeface="Wingdings" pitchFamily="2" charset="2"/>
              <a:buChar char="n"/>
            </a:pPr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5F884C-3DEA-4C0F-A2BE-DE3A37A3F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399822"/>
            <a:ext cx="8255000" cy="5125521"/>
          </a:xfrm>
        </p:spPr>
        <p:txBody>
          <a:bodyPr/>
          <a:lstStyle/>
          <a:p>
            <a:pPr algn="ctr"/>
            <a:r>
              <a:rPr lang="de-DE" sz="2800" dirty="0"/>
              <a:t>Danke für Ihr Interesse und Ihr Vertrauen!</a:t>
            </a:r>
          </a:p>
          <a:p>
            <a:r>
              <a:rPr lang="de-DE" dirty="0"/>
              <a:t>     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r>
              <a:rPr lang="de-DE" sz="800" dirty="0"/>
              <a:t>© für die gesamte Präsentation: Edith-Stein-Schule, Grundschule Memmingen, OGTS-Team </a:t>
            </a:r>
          </a:p>
          <a:p>
            <a:r>
              <a:rPr lang="de-DE" dirty="0"/>
              <a:t>                    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A96F71-9189-4935-8665-10ADB95D97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20261-0CCB-4E63-9CBD-8DAD07639DED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629"/>
          <a:stretch>
            <a:fillRect/>
          </a:stretch>
        </p:blipFill>
        <p:spPr bwMode="auto">
          <a:xfrm>
            <a:off x="2145067" y="2011889"/>
            <a:ext cx="4980866" cy="390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7761692"/>
      </p:ext>
    </p:extLst>
  </p:cSld>
  <p:clrMapOvr>
    <a:masterClrMapping/>
  </p:clrMapOvr>
</p:sld>
</file>

<file path=ppt/theme/theme1.xml><?xml version="1.0" encoding="utf-8"?>
<a:theme xmlns:a="http://schemas.openxmlformats.org/drawingml/2006/main" name="Übergänge">
  <a:themeElements>
    <a:clrScheme name="Übergäng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Bildschirmpräsentation (4:3)</PresentationFormat>
  <Paragraphs>115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Tahoma</vt:lpstr>
      <vt:lpstr>Times New Roman</vt:lpstr>
      <vt:lpstr>Wingdings</vt:lpstr>
      <vt:lpstr>Übergänge</vt:lpstr>
      <vt:lpstr>Benutzerdefiniertes Design</vt:lpstr>
      <vt:lpstr>Offene Ganztagsschule Informationen für das  Schuljahr 2025/2026 </vt:lpstr>
      <vt:lpstr>PowerPoint-Präsentation</vt:lpstr>
      <vt:lpstr>Informationen Anmeldung/Plätze</vt:lpstr>
      <vt:lpstr>Kriterien zur Platzvergabe</vt:lpstr>
      <vt:lpstr>Ausnahmen – pädagogischer Handlungsspielraum </vt:lpstr>
      <vt:lpstr>Wie geht es weiter?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Helga Ulbricht</dc:creator>
  <cp:lastModifiedBy>Rektor</cp:lastModifiedBy>
  <cp:revision>281</cp:revision>
  <cp:lastPrinted>2024-05-15T15:48:08Z</cp:lastPrinted>
  <dcterms:created xsi:type="dcterms:W3CDTF">2004-12-19T13:29:26Z</dcterms:created>
  <dcterms:modified xsi:type="dcterms:W3CDTF">2025-04-28T14:20:05Z</dcterms:modified>
</cp:coreProperties>
</file>